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256" r:id="rId2"/>
    <p:sldId id="258" r:id="rId3"/>
    <p:sldId id="261" r:id="rId4"/>
    <p:sldId id="260" r:id="rId5"/>
    <p:sldId id="262" r:id="rId6"/>
    <p:sldId id="272" r:id="rId7"/>
    <p:sldId id="269" r:id="rId8"/>
    <p:sldId id="273" r:id="rId9"/>
    <p:sldId id="270" r:id="rId10"/>
    <p:sldId id="271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4624" autoAdjust="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8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6FBD39A-B228-4380-93CC-B34F2DD4A9E8}" type="datetimeFigureOut">
              <a:rPr lang="en-US"/>
              <a:pPr>
                <a:defRPr/>
              </a:pPr>
              <a:t>10/18/2016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D53EC4B-8E33-4472-B082-5EC212ACD8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3162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A68160-C05C-477C-A774-4BB76D0B53C1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234532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A9CD36-EAC3-461D-8A8C-DE948385D9C4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3313275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7C6887-60F0-45CA-AEF6-AE6480EB484F}" type="datetimeFigureOut">
              <a:rPr lang="en-US" smtClean="0"/>
              <a:pPr>
                <a:defRPr/>
              </a:pPr>
              <a:t>10/18/2016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F61288-DA68-43C9-918B-64B80AA399C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253FDB-DD66-4158-83E4-EFC3ECE18D38}" type="datetimeFigureOut">
              <a:rPr lang="en-US" smtClean="0"/>
              <a:pPr>
                <a:defRPr/>
              </a:pPr>
              <a:t>10/18/2016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E634B2-B46A-4B4A-AC7C-1ADB8183EC3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193D23-DBB9-4A42-8A62-5472F970BAA3}" type="datetimeFigureOut">
              <a:rPr lang="en-US" smtClean="0"/>
              <a:pPr>
                <a:defRPr/>
              </a:pPr>
              <a:t>10/18/2016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748A72-3056-4889-908A-B9114C459D3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CC5340-2CEC-424B-B22E-52E34E43E99A}" type="datetimeFigureOut">
              <a:rPr lang="en-US" smtClean="0"/>
              <a:pPr>
                <a:defRPr/>
              </a:pPr>
              <a:t>10/18/2016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E1BC83-0E0B-45D9-8717-23AEDB61ED9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D574A0-90F6-4090-99D2-384FF84DFEB5}" type="datetimeFigureOut">
              <a:rPr lang="en-US" smtClean="0"/>
              <a:pPr>
                <a:defRPr/>
              </a:pPr>
              <a:t>10/18/2016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B5183-93DF-4DB8-B0AA-2175F9D64A67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CF165F-E41E-4619-92D4-D4018634671A}" type="datetimeFigureOut">
              <a:rPr lang="en-US" smtClean="0"/>
              <a:pPr>
                <a:defRPr/>
              </a:pPr>
              <a:t>10/18/2016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262C9-8FBF-4339-BCFC-15CE7D3E226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03DFCF-9FD4-45E3-9114-B22EBFBF6CD5}" type="datetimeFigureOut">
              <a:rPr lang="en-US" smtClean="0"/>
              <a:pPr>
                <a:defRPr/>
              </a:pPr>
              <a:t>10/18/2016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C1F96F-FDC5-4744-9C13-62374C048FC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BAEBF0-D4B2-4A25-943B-E8FE5B2B4F11}" type="datetimeFigureOut">
              <a:rPr lang="en-US" smtClean="0"/>
              <a:pPr>
                <a:defRPr/>
              </a:pPr>
              <a:t>10/18/2016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8B3BC0-A919-48AB-9C2F-F4692CB506F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C4EFD3-1ECE-4475-B515-B1EFD4605FA2}" type="datetimeFigureOut">
              <a:rPr lang="en-US" smtClean="0"/>
              <a:pPr>
                <a:defRPr/>
              </a:pPr>
              <a:t>10/18/2016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E0428B-3557-41E7-99FE-7CA0C6C3EB27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7B1F37-B3F3-4E6B-A662-048F89E0C5B1}" type="datetimeFigureOut">
              <a:rPr lang="en-US" smtClean="0"/>
              <a:pPr>
                <a:defRPr/>
              </a:pPr>
              <a:t>10/18/2016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6D0F33-EE5F-45C4-B88E-6BC3F6358BA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9799DD-A29E-43D2-BD76-18150370989C}" type="datetimeFigureOut">
              <a:rPr lang="en-US" smtClean="0"/>
              <a:pPr>
                <a:defRPr/>
              </a:pPr>
              <a:t>10/18/2016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F3833EFA-C130-437D-AD46-FBF86C9D3ED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B0694CE-1447-4C49-9815-AA8EB6A7A2C7}" type="datetimeFigureOut">
              <a:rPr lang="en-US" smtClean="0"/>
              <a:pPr>
                <a:defRPr/>
              </a:pPr>
              <a:t>10/18/2016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A817131-B9BC-439F-9AD8-2E073D3ADA1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illustrator elements for powerpoint cov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Box 5"/>
          <p:cNvSpPr txBox="1">
            <a:spLocks noChangeArrowheads="1"/>
          </p:cNvSpPr>
          <p:nvPr/>
        </p:nvSpPr>
        <p:spPr bwMode="auto">
          <a:xfrm>
            <a:off x="2428875" y="2286000"/>
            <a:ext cx="50006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Chevening Open Day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076" name="TextBox 6"/>
          <p:cNvSpPr txBox="1">
            <a:spLocks noChangeArrowheads="1"/>
          </p:cNvSpPr>
          <p:nvPr/>
        </p:nvSpPr>
        <p:spPr bwMode="auto">
          <a:xfrm>
            <a:off x="2428875" y="3487738"/>
            <a:ext cx="43576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2016 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3177" t="8789" r="13250" b="4297"/>
          <a:stretch>
            <a:fillRect/>
          </a:stretch>
        </p:blipFill>
        <p:spPr bwMode="auto">
          <a:xfrm>
            <a:off x="0" y="1071547"/>
            <a:ext cx="9144000" cy="5786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22964" t="11438" r="12285" b="6486"/>
          <a:stretch>
            <a:fillRect/>
          </a:stretch>
        </p:blipFill>
        <p:spPr bwMode="auto">
          <a:xfrm>
            <a:off x="467544" y="853952"/>
            <a:ext cx="8424936" cy="6004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21303" t="11438" r="12838" b="6250"/>
          <a:stretch>
            <a:fillRect/>
          </a:stretch>
        </p:blipFill>
        <p:spPr bwMode="auto">
          <a:xfrm>
            <a:off x="575048" y="836712"/>
            <a:ext cx="8568952" cy="602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 algn="ctr">
              <a:buNone/>
            </a:pPr>
            <a:r>
              <a:rPr lang="en-GB" sz="4800" dirty="0" smtClean="0">
                <a:latin typeface="Arial" pitchFamily="34" charset="0"/>
                <a:cs typeface="Arial" pitchFamily="34" charset="0"/>
              </a:rPr>
              <a:t>Thank you!</a:t>
            </a:r>
          </a:p>
          <a:p>
            <a:pPr algn="ctr">
              <a:buNone/>
            </a:pPr>
            <a:endParaRPr lang="en-GB" dirty="0" smtClean="0"/>
          </a:p>
          <a:p>
            <a:pPr algn="ctr">
              <a:buNone/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http://chevening.org/contact-us  </a:t>
            </a:r>
          </a:p>
          <a:p>
            <a:pPr algn="ctr">
              <a:buNone/>
            </a:pPr>
            <a:endParaRPr lang="en-GB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@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</a:rPr>
              <a:t>UKinSerbia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   #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</a:rPr>
              <a:t>CheveningSRB</a:t>
            </a:r>
            <a:endParaRPr lang="en-GB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</a:rPr>
              <a:t>Chevening.Scholarship</a:t>
            </a:r>
            <a:endParaRPr lang="en-GB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twitter-32x3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6" y="5301208"/>
            <a:ext cx="357190" cy="357190"/>
          </a:xfrm>
          <a:prstGeom prst="rect">
            <a:avLst/>
          </a:prstGeom>
        </p:spPr>
      </p:pic>
      <p:pic>
        <p:nvPicPr>
          <p:cNvPr id="5" name="Picture 4" descr="facebook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83768" y="5733256"/>
            <a:ext cx="402930" cy="40466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History of the Chevening scholarship</a:t>
            </a:r>
            <a:endParaRPr lang="en-US" sz="4000" dirty="0" smtClean="0">
              <a:latin typeface="Arial" charset="0"/>
              <a:cs typeface="Arial" charset="0"/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57188" indent="-265113">
              <a:buFontTx/>
              <a:buChar char="•"/>
            </a:pPr>
            <a:r>
              <a:rPr lang="en-GB" sz="2800" dirty="0" smtClean="0">
                <a:solidFill>
                  <a:srgbClr val="000000"/>
                </a:solidFill>
                <a:latin typeface="Arial" charset="0"/>
              </a:rPr>
              <a:t>Established in 1983 by the Foreign &amp; Commonwealth Office</a:t>
            </a:r>
          </a:p>
          <a:p>
            <a:pPr marL="357188" indent="-265113"/>
            <a:endParaRPr lang="en-GB" sz="2800" dirty="0" smtClean="0">
              <a:solidFill>
                <a:srgbClr val="000000"/>
              </a:solidFill>
              <a:latin typeface="Arial" charset="0"/>
            </a:endParaRPr>
          </a:p>
          <a:p>
            <a:pPr marL="357188" indent="-265113">
              <a:buFontTx/>
              <a:buChar char="•"/>
            </a:pPr>
            <a:r>
              <a:rPr lang="en-GB" sz="2800" dirty="0" smtClean="0">
                <a:solidFill>
                  <a:srgbClr val="000000"/>
                </a:solidFill>
                <a:latin typeface="Arial" charset="0"/>
              </a:rPr>
              <a:t>'Chevening House' is the name of the official country residence of the British Foreign Secretary.</a:t>
            </a:r>
          </a:p>
          <a:p>
            <a:pPr marL="357188" indent="-265113">
              <a:buFontTx/>
              <a:buChar char="•"/>
            </a:pPr>
            <a:endParaRPr lang="en-GB" sz="2800" dirty="0" smtClean="0">
              <a:solidFill>
                <a:srgbClr val="000000"/>
              </a:solidFill>
              <a:latin typeface="Arial" charset="0"/>
            </a:endParaRPr>
          </a:p>
          <a:p>
            <a:pPr marL="357188" indent="-265113">
              <a:buFontTx/>
              <a:buChar char="•"/>
            </a:pPr>
            <a:r>
              <a:rPr lang="en-GB" sz="2800" dirty="0" smtClean="0">
                <a:solidFill>
                  <a:srgbClr val="000000"/>
                </a:solidFill>
                <a:latin typeface="Arial" charset="0"/>
              </a:rPr>
              <a:t>In 1994 Douglas </a:t>
            </a:r>
            <a:r>
              <a:rPr lang="en-GB" sz="2800" dirty="0" err="1" smtClean="0">
                <a:solidFill>
                  <a:srgbClr val="000000"/>
                </a:solidFill>
                <a:latin typeface="Arial" charset="0"/>
              </a:rPr>
              <a:t>Hurd</a:t>
            </a:r>
            <a:r>
              <a:rPr lang="en-GB" sz="2800" dirty="0" smtClean="0">
                <a:solidFill>
                  <a:srgbClr val="000000"/>
                </a:solidFill>
                <a:latin typeface="Arial" charset="0"/>
              </a:rPr>
              <a:t>, then Foreign Secretary, renamed the Foreign &amp; Commonwealth Office's Scholarships and Awards Scheme - 'The British Chevening Scholarships Programme‘</a:t>
            </a:r>
          </a:p>
          <a:p>
            <a:pPr marL="357188" indent="-265113">
              <a:buFontTx/>
              <a:buChar char="•"/>
            </a:pPr>
            <a:endParaRPr lang="en-GB" sz="2800" dirty="0" smtClean="0">
              <a:solidFill>
                <a:srgbClr val="000000"/>
              </a:solidFill>
              <a:latin typeface="Arial" charset="0"/>
            </a:endParaRPr>
          </a:p>
          <a:p>
            <a:pPr marL="357188" indent="-265113">
              <a:buFontTx/>
              <a:buChar char="•"/>
            </a:pPr>
            <a:r>
              <a:rPr lang="en-GB" sz="2800" dirty="0" smtClean="0">
                <a:solidFill>
                  <a:srgbClr val="000000"/>
                </a:solidFill>
                <a:latin typeface="Arial" charset="0"/>
              </a:rPr>
              <a:t>Chevening Programme is funded by the FCO and is administered by the Association of Commonwealth Universities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67000" y="6567587"/>
            <a:ext cx="931345" cy="153888"/>
          </a:xfrm>
        </p:spPr>
        <p:txBody>
          <a:bodyPr wrap="none" anchorCtr="1">
            <a:spAutoFit/>
          </a:bodyPr>
          <a:lstStyle/>
          <a:p>
            <a:pPr>
              <a:defRPr/>
            </a:pPr>
            <a:r>
              <a:rPr lang="en-GB" sz="1000" smtClean="0">
                <a:latin typeface="Arial"/>
              </a:rPr>
              <a:t>UNCLASSIFIED</a:t>
            </a:r>
            <a:endParaRPr lang="en-GB" sz="1000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Priority areas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>
                <a:latin typeface="Arial" pitchFamily="34" charset="0"/>
                <a:cs typeface="Arial" pitchFamily="34" charset="0"/>
              </a:rPr>
              <a:t>Legal system reform and the rule of law</a:t>
            </a:r>
          </a:p>
          <a:p>
            <a:r>
              <a:rPr lang="en-GB" dirty="0" smtClean="0">
                <a:latin typeface="Arial" pitchFamily="34" charset="0"/>
                <a:cs typeface="Arial" pitchFamily="34" charset="0"/>
              </a:rPr>
              <a:t>Economic, energy and competition reform</a:t>
            </a:r>
          </a:p>
          <a:p>
            <a:r>
              <a:rPr lang="en-GB" dirty="0" smtClean="0">
                <a:latin typeface="Arial" pitchFamily="34" charset="0"/>
                <a:cs typeface="Arial" pitchFamily="34" charset="0"/>
              </a:rPr>
              <a:t>Human and minority rights</a:t>
            </a:r>
          </a:p>
          <a:p>
            <a:r>
              <a:rPr lang="en-GB" dirty="0" smtClean="0">
                <a:latin typeface="Arial" pitchFamily="34" charset="0"/>
                <a:cs typeface="Arial" pitchFamily="34" charset="0"/>
              </a:rPr>
              <a:t>Public administration reform</a:t>
            </a:r>
          </a:p>
          <a:p>
            <a:r>
              <a:rPr lang="en-GB" dirty="0" smtClean="0">
                <a:latin typeface="Arial" pitchFamily="34" charset="0"/>
                <a:cs typeface="Arial" pitchFamily="34" charset="0"/>
              </a:rPr>
              <a:t>Conflict prevention and post-conflict reconciliation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Chevening candidates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68300" indent="-368300">
              <a:buFontTx/>
              <a:buChar char="•"/>
              <a:tabLst>
                <a:tab pos="363538" algn="l"/>
              </a:tabLst>
            </a:pPr>
            <a:r>
              <a:rPr lang="en-GB" sz="2800" dirty="0" smtClean="0">
                <a:latin typeface="Arial" pitchFamily="34" charset="0"/>
                <a:cs typeface="Arial" pitchFamily="34" charset="0"/>
              </a:rPr>
              <a:t>Postgraduate students and young professionals</a:t>
            </a:r>
          </a:p>
          <a:p>
            <a:pPr marL="368300" indent="-368300">
              <a:buFontTx/>
              <a:buChar char="•"/>
              <a:tabLst>
                <a:tab pos="363538" algn="l"/>
              </a:tabLst>
            </a:pPr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pPr marL="368300" indent="-368300">
              <a:buFontTx/>
              <a:buChar char="•"/>
              <a:tabLst>
                <a:tab pos="363538" algn="l"/>
              </a:tabLst>
            </a:pPr>
            <a:r>
              <a:rPr lang="en-GB" sz="2800" dirty="0" smtClean="0">
                <a:latin typeface="Arial" pitchFamily="34" charset="0"/>
                <a:cs typeface="Arial" pitchFamily="34" charset="0"/>
              </a:rPr>
              <a:t>Chevening is for MA only (not PhD or undergraduate) </a:t>
            </a:r>
          </a:p>
          <a:p>
            <a:pPr marL="368300" indent="-368300">
              <a:buFontTx/>
              <a:buChar char="•"/>
              <a:tabLst>
                <a:tab pos="363538" algn="l"/>
              </a:tabLst>
            </a:pPr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pPr marL="368300" indent="-368300">
              <a:buFontTx/>
              <a:buChar char="•"/>
              <a:tabLst>
                <a:tab pos="363538" algn="l"/>
              </a:tabLst>
            </a:pPr>
            <a:r>
              <a:rPr lang="en-GB" sz="2800" dirty="0" smtClean="0">
                <a:latin typeface="Arial" pitchFamily="34" charset="0"/>
                <a:cs typeface="Arial" pitchFamily="34" charset="0"/>
              </a:rPr>
              <a:t>Academic excellence and leadership potential </a:t>
            </a:r>
          </a:p>
          <a:p>
            <a:pPr marL="368300" indent="-368300">
              <a:buFontTx/>
              <a:buChar char="•"/>
              <a:tabLst>
                <a:tab pos="363538" algn="l"/>
              </a:tabLst>
            </a:pPr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pPr marL="368300" indent="-368300">
              <a:buFontTx/>
              <a:buChar char="•"/>
              <a:tabLst>
                <a:tab pos="363538" algn="l"/>
              </a:tabLst>
            </a:pPr>
            <a:r>
              <a:rPr lang="en-GB" sz="2800" dirty="0" smtClean="0">
                <a:latin typeface="Arial" pitchFamily="34" charset="0"/>
                <a:cs typeface="Arial" pitchFamily="34" charset="0"/>
              </a:rPr>
              <a:t>A proven track record of success in their chosen field (at least two years of relevant work experience in Serbia)</a:t>
            </a:r>
          </a:p>
          <a:p>
            <a:pPr marL="368300" indent="-368300">
              <a:buFontTx/>
              <a:buChar char="•"/>
              <a:tabLst>
                <a:tab pos="363538" algn="l"/>
              </a:tabLst>
            </a:pPr>
            <a:endParaRPr lang="en-GB" altLang="zh-CN" sz="2800" dirty="0" smtClean="0">
              <a:latin typeface="Arial" pitchFamily="34" charset="0"/>
              <a:ea typeface="宋体" charset="-122"/>
              <a:cs typeface="Arial" pitchFamily="34" charset="0"/>
            </a:endParaRPr>
          </a:p>
          <a:p>
            <a:r>
              <a:rPr lang="en-GB" altLang="zh-CN" sz="2800" dirty="0" smtClean="0">
                <a:latin typeface="Arial" pitchFamily="34" charset="0"/>
                <a:ea typeface="宋体" charset="-122"/>
                <a:cs typeface="Arial" pitchFamily="34" charset="0"/>
              </a:rPr>
              <a:t>English language test</a:t>
            </a:r>
            <a:r>
              <a:rPr lang="en-GB" altLang="zh-CN" sz="2100" dirty="0" smtClean="0">
                <a:latin typeface="Arial" pitchFamily="34" charset="0"/>
                <a:ea typeface="宋体" charset="-122"/>
                <a:cs typeface="Arial" pitchFamily="34" charset="0"/>
              </a:rPr>
              <a:t> </a:t>
            </a:r>
            <a:r>
              <a:rPr lang="en-GB" altLang="zh-CN" sz="2400" dirty="0" smtClean="0">
                <a:latin typeface="Arial" pitchFamily="34" charset="0"/>
                <a:ea typeface="宋体" charset="-122"/>
                <a:cs typeface="Arial" pitchFamily="34" charset="0"/>
              </a:rPr>
              <a:t>(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Academic IELTS, Pearson PTE Academic, TOEFL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iBT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Cambridge English: Advanced (CEA), Trinity ISE II (B2)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en-GB" altLang="zh-CN" sz="2400" dirty="0" smtClean="0">
              <a:latin typeface="Arial" pitchFamily="34" charset="0"/>
              <a:ea typeface="宋体" charset="-122"/>
              <a:cs typeface="Arial" pitchFamily="34" charset="0"/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Which costs are covered by Chevening?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252922"/>
          </a:xfrm>
        </p:spPr>
        <p:txBody>
          <a:bodyPr>
            <a:normAutofit lnSpcReduction="10000"/>
          </a:bodyPr>
          <a:lstStyle/>
          <a:p>
            <a:pPr marL="628650" indent="-439738">
              <a:buFontTx/>
              <a:buChar char="•"/>
            </a:pPr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university tuition fees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(for MBA £18,000 cap)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 monthly stipend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travel costs to and from the UK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an arrival allowance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 homeward departure allowance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the cost of one visa application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 travel grant to attend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Chevening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events in the UK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Essential for application: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00594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Two references to be provided in a letter format and written in English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Valid passport/national ID card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University transcripts (undergraduate, postgraduate)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Three different UK Master's course choices</a:t>
            </a:r>
          </a:p>
          <a:p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* Please note that only documents in PDF format can be uploaded and documents cannot be over 5MB in size.</a:t>
            </a:r>
          </a:p>
          <a:p>
            <a:pPr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Optional: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English language (if already met the requirements) 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UK Master's university offer (if already met the requirements)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Where to apply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algn="ctr">
              <a:buNone/>
            </a:pPr>
            <a:r>
              <a:rPr lang="en-GB" dirty="0" smtClean="0">
                <a:solidFill>
                  <a:schemeClr val="accent1">
                    <a:lumMod val="50000"/>
                  </a:schemeClr>
                </a:solidFill>
              </a:rPr>
              <a:t>http://www.chevening.org/apply  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373616" cy="532859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Remember your username and password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Save as you go!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You do not have to complete the form in one session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You can preview all sections of the application form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Check the size and format of the files you intend to upload (up to 5MB)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Application questions have word counts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Consider preparing your answers offline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Do not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plagiarise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Please apply in English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Don't use your browser's 'back' and 'forward' buttons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Don't submit your application unless you are completely satisfied with it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Application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Select your country from the drop down menu below</a:t>
            </a:r>
          </a:p>
          <a:p>
            <a:r>
              <a:rPr lang="en-GB" dirty="0" smtClean="0">
                <a:latin typeface="Arial" pitchFamily="34" charset="0"/>
                <a:cs typeface="Arial" pitchFamily="34" charset="0"/>
              </a:rPr>
              <a:t>Select the Chevening Award you wish to apply for (only the award categories open in your country will appear)</a:t>
            </a:r>
          </a:p>
          <a:p>
            <a:r>
              <a:rPr lang="en-GB" dirty="0" smtClean="0">
                <a:latin typeface="Arial" pitchFamily="34" charset="0"/>
                <a:cs typeface="Arial" pitchFamily="34" charset="0"/>
              </a:rPr>
              <a:t>Answer the pre-screen questions to see if you’re eligible for a Chevening Award</a:t>
            </a:r>
          </a:p>
          <a:p>
            <a:r>
              <a:rPr lang="en-GB" dirty="0" smtClean="0">
                <a:latin typeface="Arial" pitchFamily="34" charset="0"/>
                <a:cs typeface="Arial" pitchFamily="34" charset="0"/>
              </a:rPr>
              <a:t>Create an account </a:t>
            </a:r>
          </a:p>
          <a:p>
            <a:r>
              <a:rPr lang="en-GB" dirty="0" smtClean="0">
                <a:latin typeface="Arial" pitchFamily="34" charset="0"/>
                <a:cs typeface="Arial" pitchFamily="34" charset="0"/>
              </a:rPr>
              <a:t>Complete each section of the online application form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434</TotalTime>
  <Words>427</Words>
  <Application>Microsoft Office PowerPoint</Application>
  <PresentationFormat>On-screen Show (4:3)</PresentationFormat>
  <Paragraphs>81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宋体</vt:lpstr>
      <vt:lpstr>Arial</vt:lpstr>
      <vt:lpstr>Calibri</vt:lpstr>
      <vt:lpstr>Constantia</vt:lpstr>
      <vt:lpstr>Wingdings 2</vt:lpstr>
      <vt:lpstr>Flow</vt:lpstr>
      <vt:lpstr>PowerPoint Presentation</vt:lpstr>
      <vt:lpstr>History of the Chevening scholarship</vt:lpstr>
      <vt:lpstr>Priority areas</vt:lpstr>
      <vt:lpstr>Chevening candidates</vt:lpstr>
      <vt:lpstr>Which costs are covered by Chevening?</vt:lpstr>
      <vt:lpstr>Essential for application:</vt:lpstr>
      <vt:lpstr>Where to apply </vt:lpstr>
      <vt:lpstr>Tips</vt:lpstr>
      <vt:lpstr>Application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Milica</cp:lastModifiedBy>
  <cp:revision>60</cp:revision>
  <dcterms:created xsi:type="dcterms:W3CDTF">2010-12-23T10:37:10Z</dcterms:created>
  <dcterms:modified xsi:type="dcterms:W3CDTF">2016-10-18T08:39:56Z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eographicalCoverage">
    <vt:lpwstr> </vt:lpwstr>
  </property>
  <property fmtid="{D5CDD505-2E9C-101B-9397-08002B2CF9AE}" pid="3" name="Privacy">
    <vt:lpwstr/>
  </property>
  <property fmtid="{D5CDD505-2E9C-101B-9397-08002B2CF9AE}" pid="4" name="Classification">
    <vt:lpwstr>UNCLASSIFIED</vt:lpwstr>
  </property>
  <property fmtid="{D5CDD505-2E9C-101B-9397-08002B2CF9AE}" pid="5" name="AlternativeTitle">
    <vt:lpwstr/>
  </property>
  <property fmtid="{D5CDD505-2E9C-101B-9397-08002B2CF9AE}" pid="6" name="BusinessUnit">
    <vt:lpwstr> </vt:lpwstr>
  </property>
  <property fmtid="{D5CDD505-2E9C-101B-9397-08002B2CF9AE}" pid="7" name="SubjectCode">
    <vt:lpwstr> </vt:lpwstr>
  </property>
  <property fmtid="{D5CDD505-2E9C-101B-9397-08002B2CF9AE}" pid="8" name="DocType">
    <vt:lpwstr>PowerPoint</vt:lpwstr>
  </property>
  <property fmtid="{D5CDD505-2E9C-101B-9397-08002B2CF9AE}" pid="9" name="SourceSystem">
    <vt:lpwstr>IREC</vt:lpwstr>
  </property>
  <property fmtid="{D5CDD505-2E9C-101B-9397-08002B2CF9AE}" pid="10" name="Originator">
    <vt:lpwstr> </vt:lpwstr>
  </property>
  <property fmtid="{D5CDD505-2E9C-101B-9397-08002B2CF9AE}" pid="11" name="MaintainMarking">
    <vt:lpwstr>True</vt:lpwstr>
  </property>
  <property fmtid="{D5CDD505-2E9C-101B-9397-08002B2CF9AE}" pid="12" name="Created">
    <vt:filetime>1799-12-30T23:00:00Z</vt:filetime>
  </property>
</Properties>
</file>